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65" r:id="rId5"/>
    <p:sldId id="266" r:id="rId6"/>
    <p:sldId id="258" r:id="rId7"/>
    <p:sldId id="259" r:id="rId8"/>
    <p:sldId id="260" r:id="rId9"/>
    <p:sldId id="261" r:id="rId10"/>
    <p:sldId id="264"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94660"/>
  </p:normalViewPr>
  <p:slideViewPr>
    <p:cSldViewPr snapToGrid="0">
      <p:cViewPr varScale="1">
        <p:scale>
          <a:sx n="97" d="100"/>
          <a:sy n="97" d="100"/>
        </p:scale>
        <p:origin x="38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Sunday, August 25, 2024</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8748963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Sunday, August 25, 2024</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827022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Sunday, August 25, 2024</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8458765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Sunday, August 25, 2024</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1884154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Sunday, August 25, 2024</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685859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Sunday, August 25, 2024</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941228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Sunday, August 25, 2024</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884343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Sunday, August 25, 2024</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636845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Sunday, August 25, 2024</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232427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Sunday, August 25, 2024</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528076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Sunday, August 25, 2024</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5332010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t>Sunday, August 25, 2024</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948608729"/>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kaggle.com/datasets/nelgiriyewithana/most-streamed-spotify-songs-2024"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76424EA-2FE7-47E5-99E5-7EDD3063F7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3D Animated Musical Instruments">
            <a:extLst>
              <a:ext uri="{FF2B5EF4-FFF2-40B4-BE49-F238E27FC236}">
                <a16:creationId xmlns:a16="http://schemas.microsoft.com/office/drawing/2014/main" id="{C6EE38D0-91D9-CBB5-8A40-FDADD01477D4}"/>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20" y="10"/>
            <a:ext cx="12191981" cy="6857990"/>
          </a:xfrm>
          <a:custGeom>
            <a:avLst/>
            <a:gdLst/>
            <a:ahLst/>
            <a:cxnLst/>
            <a:rect l="l" t="t" r="r" b="b"/>
            <a:pathLst>
              <a:path w="7448551" h="6858000">
                <a:moveTo>
                  <a:pt x="0" y="0"/>
                </a:moveTo>
                <a:lnTo>
                  <a:pt x="7448551" y="0"/>
                </a:lnTo>
                <a:lnTo>
                  <a:pt x="7448551" y="6858000"/>
                </a:lnTo>
                <a:lnTo>
                  <a:pt x="0" y="6858000"/>
                </a:lnTo>
                <a:close/>
              </a:path>
            </a:pathLst>
          </a:custGeom>
        </p:spPr>
      </p:pic>
      <p:sp useBgFill="1">
        <p:nvSpPr>
          <p:cNvPr id="11" name="Rectangle 10">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4345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846B3A-D664-E648-E2CA-FDB5F60EDC01}"/>
              </a:ext>
            </a:extLst>
          </p:cNvPr>
          <p:cNvSpPr>
            <a:spLocks noGrp="1"/>
          </p:cNvSpPr>
          <p:nvPr>
            <p:ph type="ctrTitle"/>
          </p:nvPr>
        </p:nvSpPr>
        <p:spPr>
          <a:xfrm>
            <a:off x="550864" y="1051551"/>
            <a:ext cx="3565524" cy="2384898"/>
          </a:xfrm>
        </p:spPr>
        <p:txBody>
          <a:bodyPr anchor="b">
            <a:normAutofit fontScale="90000"/>
          </a:bodyPr>
          <a:lstStyle/>
          <a:p>
            <a:r>
              <a:rPr lang="en-US" sz="4800" dirty="0"/>
              <a:t>Most Streamed Songs of 2024 Project 3 </a:t>
            </a:r>
          </a:p>
        </p:txBody>
      </p:sp>
      <p:sp>
        <p:nvSpPr>
          <p:cNvPr id="3" name="Subtitle 2">
            <a:extLst>
              <a:ext uri="{FF2B5EF4-FFF2-40B4-BE49-F238E27FC236}">
                <a16:creationId xmlns:a16="http://schemas.microsoft.com/office/drawing/2014/main" id="{21BFF323-4B16-47E1-F228-6F3FEA09C2FC}"/>
              </a:ext>
            </a:extLst>
          </p:cNvPr>
          <p:cNvSpPr>
            <a:spLocks noGrp="1"/>
          </p:cNvSpPr>
          <p:nvPr>
            <p:ph type="subTitle" idx="1"/>
          </p:nvPr>
        </p:nvSpPr>
        <p:spPr>
          <a:xfrm>
            <a:off x="550863" y="3569008"/>
            <a:ext cx="3565525" cy="1731656"/>
          </a:xfrm>
        </p:spPr>
        <p:txBody>
          <a:bodyPr>
            <a:normAutofit/>
          </a:bodyPr>
          <a:lstStyle/>
          <a:p>
            <a:r>
              <a:rPr lang="en-US" sz="2000" dirty="0">
                <a:solidFill>
                  <a:schemeClr val="tx1">
                    <a:alpha val="60000"/>
                  </a:schemeClr>
                </a:solidFill>
              </a:rPr>
              <a:t>Group 1 </a:t>
            </a:r>
          </a:p>
          <a:p>
            <a:r>
              <a:rPr lang="en-US" sz="2000" dirty="0">
                <a:solidFill>
                  <a:schemeClr val="tx1">
                    <a:alpha val="60000"/>
                  </a:schemeClr>
                </a:solidFill>
              </a:rPr>
              <a:t>Praise </a:t>
            </a:r>
            <a:r>
              <a:rPr lang="en-US" sz="2000" dirty="0" err="1">
                <a:solidFill>
                  <a:schemeClr val="tx1">
                    <a:alpha val="60000"/>
                  </a:schemeClr>
                </a:solidFill>
              </a:rPr>
              <a:t>Satyagrah</a:t>
            </a:r>
            <a:r>
              <a:rPr lang="en-US" sz="2000" dirty="0">
                <a:solidFill>
                  <a:schemeClr val="tx1">
                    <a:alpha val="60000"/>
                  </a:schemeClr>
                </a:solidFill>
              </a:rPr>
              <a:t>, Jeff Riebe, Katharine </a:t>
            </a:r>
            <a:r>
              <a:rPr lang="en-US" sz="2000" dirty="0" err="1">
                <a:solidFill>
                  <a:schemeClr val="tx1">
                    <a:alpha val="60000"/>
                  </a:schemeClr>
                </a:solidFill>
              </a:rPr>
              <a:t>Bloeser</a:t>
            </a:r>
            <a:r>
              <a:rPr lang="en-US" sz="2000" dirty="0">
                <a:solidFill>
                  <a:schemeClr val="tx1">
                    <a:alpha val="60000"/>
                  </a:schemeClr>
                </a:solidFill>
              </a:rPr>
              <a:t>, Bryson Desinor</a:t>
            </a:r>
          </a:p>
        </p:txBody>
      </p:sp>
      <p:grpSp>
        <p:nvGrpSpPr>
          <p:cNvPr id="13" name="Group 12">
            <a:extLst>
              <a:ext uri="{FF2B5EF4-FFF2-40B4-BE49-F238E27FC236}">
                <a16:creationId xmlns:a16="http://schemas.microsoft.com/office/drawing/2014/main" id="{4592A8CB-0B0A-43A5-86F4-712B0C4696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1850" y="444676"/>
            <a:ext cx="667802" cy="631474"/>
            <a:chOff x="10478914" y="1506691"/>
            <a:chExt cx="667802" cy="631474"/>
          </a:xfrm>
        </p:grpSpPr>
        <p:sp>
          <p:nvSpPr>
            <p:cNvPr id="14" name="Freeform: Shape 13">
              <a:extLst>
                <a:ext uri="{FF2B5EF4-FFF2-40B4-BE49-F238E27FC236}">
                  <a16:creationId xmlns:a16="http://schemas.microsoft.com/office/drawing/2014/main" id="{4C63B2AC-3D19-416D-A37F-2DDA8A3651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8A474391-1271-45F9-A39C-8641371AB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7" name="Rectangle 16">
            <a:extLst>
              <a:ext uri="{FF2B5EF4-FFF2-40B4-BE49-F238E27FC236}">
                <a16:creationId xmlns:a16="http://schemas.microsoft.com/office/drawing/2014/main" id="{34520CD9-5C02-4804-B8B5-9D167FDA98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1219" y="54332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595962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6" name="Group 1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7" name="Freeform: Shape 1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Oval 1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2" name="Rectangle 2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28A00A08-E4E6-4184-B484-E0E034072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171" y="13882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6" name="Group 25">
            <a:extLst>
              <a:ext uri="{FF2B5EF4-FFF2-40B4-BE49-F238E27FC236}">
                <a16:creationId xmlns:a16="http://schemas.microsoft.com/office/drawing/2014/main" id="{0780E404-3121-4F33-AF2D-65F659A977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7675" y="288981"/>
            <a:ext cx="1262947" cy="1335600"/>
            <a:chOff x="2678417" y="2427951"/>
            <a:chExt cx="1262947" cy="1335600"/>
          </a:xfrm>
        </p:grpSpPr>
        <p:sp>
          <p:nvSpPr>
            <p:cNvPr id="27" name="Freeform: Shape 26">
              <a:extLst>
                <a:ext uri="{FF2B5EF4-FFF2-40B4-BE49-F238E27FC236}">
                  <a16:creationId xmlns:a16="http://schemas.microsoft.com/office/drawing/2014/main" id="{2339341D-8322-49F1-91DA-6D115CCAE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Oval 27">
              <a:extLst>
                <a:ext uri="{FF2B5EF4-FFF2-40B4-BE49-F238E27FC236}">
                  <a16:creationId xmlns:a16="http://schemas.microsoft.com/office/drawing/2014/main" id="{7EB9DB0E-3B0E-411A-9274-448D565CA4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DFA623AD-CCC0-2C09-7E18-F9BE25AEEC2C}"/>
              </a:ext>
            </a:extLst>
          </p:cNvPr>
          <p:cNvSpPr>
            <a:spLocks noGrp="1"/>
          </p:cNvSpPr>
          <p:nvPr>
            <p:ph type="title"/>
          </p:nvPr>
        </p:nvSpPr>
        <p:spPr>
          <a:xfrm>
            <a:off x="550864" y="549275"/>
            <a:ext cx="3565524" cy="3034657"/>
          </a:xfrm>
        </p:spPr>
        <p:txBody>
          <a:bodyPr vert="horz" wrap="square" lIns="0" tIns="0" rIns="0" bIns="0" rtlCol="0" anchor="b" anchorCtr="0">
            <a:normAutofit/>
          </a:bodyPr>
          <a:lstStyle/>
          <a:p>
            <a:endParaRPr lang="en-US" dirty="0"/>
          </a:p>
        </p:txBody>
      </p:sp>
      <p:grpSp>
        <p:nvGrpSpPr>
          <p:cNvPr id="30" name="Group 29">
            <a:extLst>
              <a:ext uri="{FF2B5EF4-FFF2-40B4-BE49-F238E27FC236}">
                <a16:creationId xmlns:a16="http://schemas.microsoft.com/office/drawing/2014/main" id="{4B158E9A-DBF4-4AA7-B6B7-8C8EB2FBDD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25249" y="5435090"/>
            <a:ext cx="762805" cy="734873"/>
            <a:chOff x="7950336" y="1300590"/>
            <a:chExt cx="762805" cy="734873"/>
          </a:xfrm>
        </p:grpSpPr>
        <p:sp>
          <p:nvSpPr>
            <p:cNvPr id="31" name="Freeform 5">
              <a:extLst>
                <a:ext uri="{FF2B5EF4-FFF2-40B4-BE49-F238E27FC236}">
                  <a16:creationId xmlns:a16="http://schemas.microsoft.com/office/drawing/2014/main" id="{6150ACFD-AEC6-42A3-A5A7-E7AD6B13E0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Freeform 6">
              <a:extLst>
                <a:ext uri="{FF2B5EF4-FFF2-40B4-BE49-F238E27FC236}">
                  <a16:creationId xmlns:a16="http://schemas.microsoft.com/office/drawing/2014/main" id="{DB4D1217-FEB1-4D2A-80F4-C227B66D72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Freeform 8">
              <a:extLst>
                <a:ext uri="{FF2B5EF4-FFF2-40B4-BE49-F238E27FC236}">
                  <a16:creationId xmlns:a16="http://schemas.microsoft.com/office/drawing/2014/main" id="{0BCA7138-22BA-4785-8B3D-9D45213E8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5" name="Content Placeholder 4">
            <a:extLst>
              <a:ext uri="{FF2B5EF4-FFF2-40B4-BE49-F238E27FC236}">
                <a16:creationId xmlns:a16="http://schemas.microsoft.com/office/drawing/2014/main" id="{A68D6C06-8106-2E44-89FB-10F71F207A8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295776" y="712009"/>
            <a:ext cx="7345363" cy="5435568"/>
          </a:xfrm>
          <a:custGeom>
            <a:avLst/>
            <a:gdLst/>
            <a:ahLst/>
            <a:cxnLst/>
            <a:rect l="l" t="t" r="r" b="b"/>
            <a:pathLst>
              <a:path w="7345363" h="5761037">
                <a:moveTo>
                  <a:pt x="0" y="0"/>
                </a:moveTo>
                <a:lnTo>
                  <a:pt x="7345363" y="0"/>
                </a:lnTo>
                <a:lnTo>
                  <a:pt x="7345363" y="5761037"/>
                </a:lnTo>
                <a:lnTo>
                  <a:pt x="0" y="5761037"/>
                </a:lnTo>
                <a:close/>
              </a:path>
            </a:pathLst>
          </a:custGeom>
        </p:spPr>
      </p:pic>
    </p:spTree>
    <p:extLst>
      <p:ext uri="{BB962C8B-B14F-4D97-AF65-F5344CB8AC3E}">
        <p14:creationId xmlns:p14="http://schemas.microsoft.com/office/powerpoint/2010/main" val="2709786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68D6C06-8106-2E44-89FB-10F71F207A8B}"/>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rcRect/>
          <a:stretch/>
        </p:blipFill>
        <p:spPr>
          <a:xfrm>
            <a:off x="7579749" y="3429000"/>
            <a:ext cx="4635111" cy="3429000"/>
          </a:xfrm>
          <a:custGeom>
            <a:avLst/>
            <a:gdLst/>
            <a:ahLst/>
            <a:cxnLst/>
            <a:rect l="l" t="t" r="r" b="b"/>
            <a:pathLst>
              <a:path w="7345363" h="5761037">
                <a:moveTo>
                  <a:pt x="0" y="0"/>
                </a:moveTo>
                <a:lnTo>
                  <a:pt x="7345363" y="0"/>
                </a:lnTo>
                <a:lnTo>
                  <a:pt x="7345363" y="5761037"/>
                </a:lnTo>
                <a:lnTo>
                  <a:pt x="0" y="5761037"/>
                </a:lnTo>
                <a:close/>
              </a:path>
            </a:pathLst>
          </a:custGeom>
          <a:effectLst>
            <a:softEdge rad="12700"/>
          </a:effectLst>
          <a:scene3d>
            <a:camera prst="orthographicFront"/>
            <a:lightRig rig="threePt" dir="t"/>
          </a:scene3d>
          <a:sp3d>
            <a:bevelT/>
          </a:sp3d>
        </p:spPr>
      </p:pic>
      <p:pic>
        <p:nvPicPr>
          <p:cNvPr id="4" name="Picture 3" descr="A pie chart with a triangle and a blue triangle&#10;&#10;Description automatically generated">
            <a:extLst>
              <a:ext uri="{FF2B5EF4-FFF2-40B4-BE49-F238E27FC236}">
                <a16:creationId xmlns:a16="http://schemas.microsoft.com/office/drawing/2014/main" id="{D9EE7E01-C95C-8256-5A91-E77CB39C2756}"/>
              </a:ext>
            </a:extLst>
          </p:cNvPr>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a:off x="22036" y="3419864"/>
            <a:ext cx="4636008" cy="3429000"/>
          </a:xfrm>
          <a:prstGeom prst="rect">
            <a:avLst/>
          </a:prstGeom>
          <a:scene3d>
            <a:camera prst="orthographicFront"/>
            <a:lightRig rig="threePt" dir="t"/>
          </a:scene3d>
          <a:sp3d>
            <a:bevelT/>
          </a:sp3d>
        </p:spPr>
      </p:pic>
      <p:pic>
        <p:nvPicPr>
          <p:cNvPr id="7" name="Picture 6" descr="A pie chart with text on it&#10;&#10;Description automatically generated">
            <a:extLst>
              <a:ext uri="{FF2B5EF4-FFF2-40B4-BE49-F238E27FC236}">
                <a16:creationId xmlns:a16="http://schemas.microsoft.com/office/drawing/2014/main" id="{12786207-8E54-1155-1DD0-6E8C510ECC61}"/>
              </a:ext>
            </a:extLst>
          </p:cNvPr>
          <p:cNvPicPr preferRelativeResize="0">
            <a:picLocks/>
          </p:cNvPicPr>
          <p:nvPr/>
        </p:nvPicPr>
        <p:blipFill>
          <a:blip r:embed="rId4">
            <a:extLst>
              <a:ext uri="{28A0092B-C50C-407E-A947-70E740481C1C}">
                <a14:useLocalDpi xmlns:a14="http://schemas.microsoft.com/office/drawing/2010/main" val="0"/>
              </a:ext>
            </a:extLst>
          </a:blip>
          <a:stretch>
            <a:fillRect/>
          </a:stretch>
        </p:blipFill>
        <p:spPr>
          <a:xfrm>
            <a:off x="22037" y="-9136"/>
            <a:ext cx="4636008" cy="3429000"/>
          </a:xfrm>
          <a:prstGeom prst="rect">
            <a:avLst/>
          </a:prstGeom>
          <a:scene3d>
            <a:camera prst="orthographicFront"/>
            <a:lightRig rig="threePt" dir="t"/>
          </a:scene3d>
          <a:sp3d>
            <a:bevelT/>
          </a:sp3d>
        </p:spPr>
      </p:pic>
      <p:pic>
        <p:nvPicPr>
          <p:cNvPr id="9" name="Picture 8" descr="A pie chart with text on it&#10;&#10;Description automatically generated">
            <a:extLst>
              <a:ext uri="{FF2B5EF4-FFF2-40B4-BE49-F238E27FC236}">
                <a16:creationId xmlns:a16="http://schemas.microsoft.com/office/drawing/2014/main" id="{C327CD9B-53E7-7CF2-6B64-A9E86D8575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78217" y="0"/>
            <a:ext cx="4636643" cy="3429000"/>
          </a:xfrm>
          <a:prstGeom prst="rect">
            <a:avLst/>
          </a:prstGeom>
          <a:effectLst>
            <a:softEdge rad="25400"/>
          </a:effectLst>
          <a:scene3d>
            <a:camera prst="orthographicFront"/>
            <a:lightRig rig="threePt" dir="t"/>
          </a:scene3d>
          <a:sp3d>
            <a:bevelT/>
          </a:sp3d>
        </p:spPr>
      </p:pic>
      <p:sp>
        <p:nvSpPr>
          <p:cNvPr id="11" name="TextBox 10">
            <a:extLst>
              <a:ext uri="{FF2B5EF4-FFF2-40B4-BE49-F238E27FC236}">
                <a16:creationId xmlns:a16="http://schemas.microsoft.com/office/drawing/2014/main" id="{EEC710C2-FA59-1E3F-27A8-9559D75AFF5E}"/>
              </a:ext>
            </a:extLst>
          </p:cNvPr>
          <p:cNvSpPr txBox="1"/>
          <p:nvPr/>
        </p:nvSpPr>
        <p:spPr>
          <a:xfrm>
            <a:off x="4846320" y="434340"/>
            <a:ext cx="2514600" cy="369332"/>
          </a:xfrm>
          <a:prstGeom prst="rect">
            <a:avLst/>
          </a:prstGeom>
          <a:noFill/>
        </p:spPr>
        <p:txBody>
          <a:bodyPr wrap="square" rtlCol="0">
            <a:spAutoFit/>
          </a:bodyPr>
          <a:lstStyle/>
          <a:p>
            <a:r>
              <a:rPr lang="en-US" dirty="0"/>
              <a:t>Percentage of streams</a:t>
            </a:r>
          </a:p>
        </p:txBody>
      </p:sp>
    </p:spTree>
    <p:extLst>
      <p:ext uri="{BB962C8B-B14F-4D97-AF65-F5344CB8AC3E}">
        <p14:creationId xmlns:p14="http://schemas.microsoft.com/office/powerpoint/2010/main" val="3336882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FC330-F6B2-4B92-539D-A1D1AEAE8B9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D5F3EA3C-CF33-F7AE-82E0-BE0EBBC1BD5F}"/>
              </a:ext>
            </a:extLst>
          </p:cNvPr>
          <p:cNvSpPr>
            <a:spLocks noGrp="1"/>
          </p:cNvSpPr>
          <p:nvPr>
            <p:ph idx="1"/>
          </p:nvPr>
        </p:nvSpPr>
        <p:spPr/>
        <p:txBody>
          <a:bodyPr/>
          <a:lstStyle/>
          <a:p>
            <a:r>
              <a:rPr lang="en-US" dirty="0"/>
              <a:t>Visualization 1 Top 10 Songs by Platform</a:t>
            </a:r>
          </a:p>
          <a:p>
            <a:r>
              <a:rPr lang="en-US" dirty="0"/>
              <a:t>Visualization 2</a:t>
            </a:r>
          </a:p>
          <a:p>
            <a:r>
              <a:rPr lang="en-US" dirty="0"/>
              <a:t>Visualization 3</a:t>
            </a:r>
          </a:p>
          <a:p>
            <a:endParaRPr lang="en-US" dirty="0"/>
          </a:p>
        </p:txBody>
      </p:sp>
    </p:spTree>
    <p:extLst>
      <p:ext uri="{BB962C8B-B14F-4D97-AF65-F5344CB8AC3E}">
        <p14:creationId xmlns:p14="http://schemas.microsoft.com/office/powerpoint/2010/main" val="408231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FC330-F6B2-4B92-539D-A1D1AEAE8B97}"/>
              </a:ext>
            </a:extLst>
          </p:cNvPr>
          <p:cNvSpPr>
            <a:spLocks noGrp="1"/>
          </p:cNvSpPr>
          <p:nvPr>
            <p:ph type="title"/>
          </p:nvPr>
        </p:nvSpPr>
        <p:spPr/>
        <p:txBody>
          <a:bodyPr/>
          <a:lstStyle/>
          <a:p>
            <a:r>
              <a:rPr lang="en-US" dirty="0"/>
              <a:t>Case Study- Ethics</a:t>
            </a:r>
          </a:p>
        </p:txBody>
      </p:sp>
      <p:sp>
        <p:nvSpPr>
          <p:cNvPr id="3" name="Content Placeholder 2">
            <a:extLst>
              <a:ext uri="{FF2B5EF4-FFF2-40B4-BE49-F238E27FC236}">
                <a16:creationId xmlns:a16="http://schemas.microsoft.com/office/drawing/2014/main" id="{D5F3EA3C-CF33-F7AE-82E0-BE0EBBC1BD5F}"/>
              </a:ext>
            </a:extLst>
          </p:cNvPr>
          <p:cNvSpPr>
            <a:spLocks noGrp="1"/>
          </p:cNvSpPr>
          <p:nvPr>
            <p:ph idx="1"/>
          </p:nvPr>
        </p:nvSpPr>
        <p:spPr>
          <a:xfrm>
            <a:off x="550862" y="2270599"/>
            <a:ext cx="11090274" cy="3979625"/>
          </a:xfrm>
        </p:spPr>
        <p:txBody>
          <a:bodyPr>
            <a:normAutofit/>
          </a:bodyPr>
          <a:lstStyle/>
          <a:p>
            <a:r>
              <a:rPr lang="en-US" dirty="0"/>
              <a:t>Our data came from Kaggle (https://www.kaggle.com/datasets/nelgiriyewithana/most-streamed-spotify-songs-2024) and provided line level data with each line representing a Track or song. This was not user data, rather is aggregate data across users. This reduces ethical concerns about user data that is potentially identifiable. Furthermore, streaming platforms must abide by applicable laws (e.g., the European Union's General Data Protection Regulation and the California Consumer Privacy Act).</a:t>
            </a:r>
          </a:p>
        </p:txBody>
      </p:sp>
    </p:spTree>
    <p:extLst>
      <p:ext uri="{BB962C8B-B14F-4D97-AF65-F5344CB8AC3E}">
        <p14:creationId xmlns:p14="http://schemas.microsoft.com/office/powerpoint/2010/main" val="11835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FC330-F6B2-4B92-539D-A1D1AEAE8B97}"/>
              </a:ext>
            </a:extLst>
          </p:cNvPr>
          <p:cNvSpPr>
            <a:spLocks noGrp="1"/>
          </p:cNvSpPr>
          <p:nvPr>
            <p:ph type="title"/>
          </p:nvPr>
        </p:nvSpPr>
        <p:spPr/>
        <p:txBody>
          <a:bodyPr/>
          <a:lstStyle/>
          <a:p>
            <a:r>
              <a:rPr lang="en-US" dirty="0"/>
              <a:t>Case Study</a:t>
            </a:r>
          </a:p>
        </p:txBody>
      </p:sp>
      <p:sp>
        <p:nvSpPr>
          <p:cNvPr id="3" name="Content Placeholder 2">
            <a:extLst>
              <a:ext uri="{FF2B5EF4-FFF2-40B4-BE49-F238E27FC236}">
                <a16:creationId xmlns:a16="http://schemas.microsoft.com/office/drawing/2014/main" id="{D5F3EA3C-CF33-F7AE-82E0-BE0EBBC1BD5F}"/>
              </a:ext>
            </a:extLst>
          </p:cNvPr>
          <p:cNvSpPr>
            <a:spLocks noGrp="1"/>
          </p:cNvSpPr>
          <p:nvPr>
            <p:ph idx="1"/>
          </p:nvPr>
        </p:nvSpPr>
        <p:spPr>
          <a:xfrm>
            <a:off x="550862" y="2270599"/>
            <a:ext cx="11090274" cy="3979625"/>
          </a:xfrm>
        </p:spPr>
        <p:txBody>
          <a:bodyPr>
            <a:normAutofit/>
          </a:bodyPr>
          <a:lstStyle/>
          <a:p>
            <a:r>
              <a:rPr lang="en-US" dirty="0"/>
              <a:t>What’s the number one song so far into 2024?</a:t>
            </a:r>
          </a:p>
          <a:p>
            <a:r>
              <a:rPr lang="en-US" dirty="0"/>
              <a:t>How do you think song popularity varies by platform?</a:t>
            </a:r>
          </a:p>
          <a:p>
            <a:r>
              <a:rPr lang="en-US" dirty="0"/>
              <a:t>What platform do you listen to music on?</a:t>
            </a:r>
          </a:p>
          <a:p>
            <a:pPr marL="457200" lvl="1" indent="0">
              <a:buNone/>
            </a:pPr>
            <a:r>
              <a:rPr lang="en-US" dirty="0"/>
              <a:t>Reference: https://slate.com/podcasts/hit-parade</a:t>
            </a:r>
          </a:p>
          <a:p>
            <a:endParaRPr lang="en-US" dirty="0"/>
          </a:p>
        </p:txBody>
      </p:sp>
    </p:spTree>
    <p:extLst>
      <p:ext uri="{BB962C8B-B14F-4D97-AF65-F5344CB8AC3E}">
        <p14:creationId xmlns:p14="http://schemas.microsoft.com/office/powerpoint/2010/main" val="2150411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FC330-F6B2-4B92-539D-A1D1AEAE8B97}"/>
              </a:ext>
            </a:extLst>
          </p:cNvPr>
          <p:cNvSpPr>
            <a:spLocks noGrp="1"/>
          </p:cNvSpPr>
          <p:nvPr>
            <p:ph type="title"/>
          </p:nvPr>
        </p:nvSpPr>
        <p:spPr/>
        <p:txBody>
          <a:bodyPr>
            <a:normAutofit fontScale="90000"/>
          </a:bodyPr>
          <a:lstStyle/>
          <a:p>
            <a:r>
              <a:rPr lang="en-US" dirty="0"/>
              <a:t>Case Study- </a:t>
            </a:r>
            <a:r>
              <a:rPr lang="en-US" sz="4800" b="1" kern="100" dirty="0">
                <a:effectLst/>
                <a:latin typeface="Aptos" panose="020B0004020202020204" pitchFamily="34" charset="0"/>
                <a:ea typeface="Aptos" panose="020B0004020202020204" pitchFamily="34" charset="0"/>
                <a:cs typeface="Times New Roman" panose="02020603050405020304" pitchFamily="18" charset="0"/>
              </a:rPr>
              <a:t>Top Songs on Streaming Platforms in 2024</a:t>
            </a:r>
            <a:br>
              <a:rPr lang="en-US" sz="4800" kern="100" dirty="0">
                <a:effectLst/>
                <a:latin typeface="Aptos" panose="020B0004020202020204" pitchFamily="34" charset="0"/>
                <a:ea typeface="Aptos" panose="020B000402020202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D5F3EA3C-CF33-F7AE-82E0-BE0EBBC1BD5F}"/>
              </a:ext>
            </a:extLst>
          </p:cNvPr>
          <p:cNvSpPr>
            <a:spLocks noGrp="1"/>
          </p:cNvSpPr>
          <p:nvPr>
            <p:ph idx="1"/>
          </p:nvPr>
        </p:nvSpPr>
        <p:spPr>
          <a:xfrm>
            <a:off x="550862" y="2270599"/>
            <a:ext cx="11090274" cy="3979625"/>
          </a:xfrm>
        </p:spPr>
        <p:txBody>
          <a:bodyPr>
            <a:normAutofit lnSpcReduction="10000"/>
          </a:bodyPr>
          <a:lstStyle/>
          <a:p>
            <a:pPr marL="0" marR="0">
              <a:lnSpc>
                <a:spcPct val="107000"/>
              </a:lnSpc>
              <a:spcBef>
                <a:spcPts val="0"/>
              </a:spcBef>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will use a Kaggle dataset, which provides the name of songs (N = 4,370), the artist, and plays by streaming platform (e.g., Spotify, Apple Music). We stored data using PostgreSQL and created the following visualizations using JavaScript. </a:t>
            </a:r>
          </a:p>
          <a:p>
            <a:pPr marL="0" marR="0">
              <a:lnSpc>
                <a:spcPct val="107000"/>
              </a:lnSpc>
              <a:spcBef>
                <a:spcPts val="0"/>
              </a:spcBef>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Visualization 1: Top 10 streaming songs (Bar chart) by platform (</a:t>
            </a:r>
            <a:r>
              <a:rPr lang="en-US" sz="1800" kern="100">
                <a:effectLst/>
                <a:latin typeface="Aptos" panose="020B0004020202020204" pitchFamily="34" charset="0"/>
                <a:ea typeface="Aptos" panose="020B0004020202020204" pitchFamily="34" charset="0"/>
                <a:cs typeface="Times New Roman" panose="02020603050405020304" pitchFamily="18" charset="0"/>
              </a:rPr>
              <a:t>dropdown)?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Visualization 2: Top What songs appear most frequently Shazam, and what Is the songs popularity by platform (Bubble Chart, Dropdown menu)? </a:t>
            </a:r>
          </a:p>
          <a:p>
            <a:pPr marL="0" marR="0">
              <a:lnSpc>
                <a:spcPct val="107000"/>
              </a:lnSpc>
              <a:spcBef>
                <a:spcPts val="0"/>
              </a:spcBef>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Visualization 3: Top 5 </a:t>
            </a:r>
            <a:r>
              <a:rPr lang="en-US" sz="1800" kern="100" dirty="0">
                <a:latin typeface="Aptos" panose="020B0004020202020204" pitchFamily="34" charset="0"/>
                <a:ea typeface="Aptos" panose="020B0004020202020204" pitchFamily="34" charset="0"/>
                <a:cs typeface="Times New Roman" panose="02020603050405020304" pitchFamily="18" charset="0"/>
              </a:rPr>
              <a:t>Songs and where they appear on playlist determined by playlist reach.</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(Pie Chart)?</a:t>
            </a:r>
          </a:p>
          <a:p>
            <a:pPr marL="0" marR="0">
              <a:lnSpc>
                <a:spcPct val="107000"/>
              </a:lnSpc>
              <a:spcBef>
                <a:spcPts val="0"/>
              </a:spcBef>
              <a:spcAft>
                <a:spcPts val="800"/>
              </a:spcAf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References: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1">
              <a:lnSpc>
                <a:spcPct val="107000"/>
              </a:lnSpc>
              <a:spcBef>
                <a:spcPts val="0"/>
              </a:spcBef>
            </a:pPr>
            <a:r>
              <a:rPr lang="en-US" sz="1200" kern="100" dirty="0">
                <a:effectLst/>
                <a:latin typeface="Aptos" panose="020B0004020202020204" pitchFamily="34" charset="0"/>
                <a:ea typeface="Aptos" panose="020B0004020202020204" pitchFamily="34" charset="0"/>
                <a:cs typeface="Times New Roman" panose="02020603050405020304" pitchFamily="18" charset="0"/>
                <a:hlinkClick r:id="rId2"/>
              </a:rPr>
              <a:t>https://www.kaggle.com/datasets/nelgiriyewithana/most-streamed-spotify-songs-2024</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lvl="1">
              <a:lnSpc>
                <a:spcPct val="107000"/>
              </a:lnSpc>
              <a:spcBef>
                <a:spcPts val="0"/>
              </a:spcBef>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ChatGPT</a:t>
            </a:r>
          </a:p>
          <a:p>
            <a:pPr marL="457200" lvl="1">
              <a:lnSpc>
                <a:spcPct val="107000"/>
              </a:lnSpc>
              <a:spcBef>
                <a:spcPts val="0"/>
              </a:spcBef>
            </a:pPr>
            <a:r>
              <a:rPr lang="en-US" sz="1200" kern="100" dirty="0" err="1">
                <a:latin typeface="Aptos" panose="020B0004020202020204" pitchFamily="34" charset="0"/>
                <a:ea typeface="Aptos" panose="020B0004020202020204" pitchFamily="34" charset="0"/>
                <a:cs typeface="Times New Roman" panose="02020603050405020304" pitchFamily="18" charset="0"/>
              </a:rPr>
              <a:t>StackOverflow</a:t>
            </a:r>
            <a:endParaRPr lang="en-US" sz="1200" kern="100" dirty="0">
              <a:latin typeface="Aptos" panose="020B0004020202020204" pitchFamily="34" charset="0"/>
              <a:ea typeface="Aptos" panose="020B0004020202020204" pitchFamily="34" charset="0"/>
              <a:cs typeface="Times New Roman" panose="02020603050405020304" pitchFamily="18" charset="0"/>
            </a:endParaRPr>
          </a:p>
          <a:p>
            <a:pPr marL="457200" lvl="1">
              <a:lnSpc>
                <a:spcPct val="107000"/>
              </a:lnSpc>
              <a:spcBef>
                <a:spcPts val="0"/>
              </a:spcBef>
            </a:pPr>
            <a:r>
              <a:rPr lang="en-US" sz="1200" kern="100" dirty="0" err="1">
                <a:effectLst/>
                <a:latin typeface="Aptos" panose="020B0004020202020204" pitchFamily="34" charset="0"/>
                <a:ea typeface="Aptos" panose="020B0004020202020204" pitchFamily="34" charset="0"/>
                <a:cs typeface="Times New Roman" panose="02020603050405020304" pitchFamily="18" charset="0"/>
              </a:rPr>
              <a:t>Rutger</a:t>
            </a:r>
            <a:r>
              <a:rPr lang="en-US" sz="1200" kern="100" dirty="0">
                <a:effectLst/>
                <a:latin typeface="Aptos" panose="020B0004020202020204" pitchFamily="34" charset="0"/>
                <a:ea typeface="Aptos" panose="020B0004020202020204" pitchFamily="34" charset="0"/>
                <a:cs typeface="Times New Roman" panose="02020603050405020304" pitchFamily="18" charset="0"/>
              </a:rPr>
              <a:t> Bootcamp Office hours</a:t>
            </a:r>
          </a:p>
          <a:p>
            <a:endParaRPr lang="en-US" dirty="0"/>
          </a:p>
        </p:txBody>
      </p:sp>
    </p:spTree>
    <p:extLst>
      <p:ext uri="{BB962C8B-B14F-4D97-AF65-F5344CB8AC3E}">
        <p14:creationId xmlns:p14="http://schemas.microsoft.com/office/powerpoint/2010/main" val="2282939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6" name="Group 1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7" name="Freeform: Shape 1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Oval 1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2" name="Rectangle 2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28A00A08-E4E6-4184-B484-E0E034072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171" y="13882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6" name="Group 25">
            <a:extLst>
              <a:ext uri="{FF2B5EF4-FFF2-40B4-BE49-F238E27FC236}">
                <a16:creationId xmlns:a16="http://schemas.microsoft.com/office/drawing/2014/main" id="{0780E404-3121-4F33-AF2D-65F659A977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7675" y="288981"/>
            <a:ext cx="1262947" cy="1335600"/>
            <a:chOff x="2678417" y="2427951"/>
            <a:chExt cx="1262947" cy="1335600"/>
          </a:xfrm>
        </p:grpSpPr>
        <p:sp>
          <p:nvSpPr>
            <p:cNvPr id="27" name="Freeform: Shape 26">
              <a:extLst>
                <a:ext uri="{FF2B5EF4-FFF2-40B4-BE49-F238E27FC236}">
                  <a16:creationId xmlns:a16="http://schemas.microsoft.com/office/drawing/2014/main" id="{2339341D-8322-49F1-91DA-6D115CCAE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Oval 27">
              <a:extLst>
                <a:ext uri="{FF2B5EF4-FFF2-40B4-BE49-F238E27FC236}">
                  <a16:creationId xmlns:a16="http://schemas.microsoft.com/office/drawing/2014/main" id="{7EB9DB0E-3B0E-411A-9274-448D565CA4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DFA623AD-CCC0-2C09-7E18-F9BE25AEEC2C}"/>
              </a:ext>
            </a:extLst>
          </p:cNvPr>
          <p:cNvSpPr>
            <a:spLocks noGrp="1"/>
          </p:cNvSpPr>
          <p:nvPr>
            <p:ph type="title"/>
          </p:nvPr>
        </p:nvSpPr>
        <p:spPr>
          <a:xfrm>
            <a:off x="550864" y="549275"/>
            <a:ext cx="3565524" cy="3034657"/>
          </a:xfrm>
        </p:spPr>
        <p:txBody>
          <a:bodyPr vert="horz" wrap="square" lIns="0" tIns="0" rIns="0" bIns="0" rtlCol="0" anchor="b" anchorCtr="0">
            <a:normAutofit/>
          </a:bodyPr>
          <a:lstStyle/>
          <a:p>
            <a:endParaRPr lang="en-US" dirty="0"/>
          </a:p>
        </p:txBody>
      </p:sp>
      <p:grpSp>
        <p:nvGrpSpPr>
          <p:cNvPr id="30" name="Group 29">
            <a:extLst>
              <a:ext uri="{FF2B5EF4-FFF2-40B4-BE49-F238E27FC236}">
                <a16:creationId xmlns:a16="http://schemas.microsoft.com/office/drawing/2014/main" id="{4B158E9A-DBF4-4AA7-B6B7-8C8EB2FBDD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25249" y="5435090"/>
            <a:ext cx="762805" cy="734873"/>
            <a:chOff x="7950336" y="1300590"/>
            <a:chExt cx="762805" cy="734873"/>
          </a:xfrm>
        </p:grpSpPr>
        <p:sp>
          <p:nvSpPr>
            <p:cNvPr id="31" name="Freeform 5">
              <a:extLst>
                <a:ext uri="{FF2B5EF4-FFF2-40B4-BE49-F238E27FC236}">
                  <a16:creationId xmlns:a16="http://schemas.microsoft.com/office/drawing/2014/main" id="{6150ACFD-AEC6-42A3-A5A7-E7AD6B13E0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Freeform 6">
              <a:extLst>
                <a:ext uri="{FF2B5EF4-FFF2-40B4-BE49-F238E27FC236}">
                  <a16:creationId xmlns:a16="http://schemas.microsoft.com/office/drawing/2014/main" id="{DB4D1217-FEB1-4D2A-80F4-C227B66D72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Freeform 8">
              <a:extLst>
                <a:ext uri="{FF2B5EF4-FFF2-40B4-BE49-F238E27FC236}">
                  <a16:creationId xmlns:a16="http://schemas.microsoft.com/office/drawing/2014/main" id="{0BCA7138-22BA-4785-8B3D-9D45213E8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5" name="Content Placeholder 4" descr="A pie chart with text on it&#10;&#10;Description automatically generated">
            <a:extLst>
              <a:ext uri="{FF2B5EF4-FFF2-40B4-BE49-F238E27FC236}">
                <a16:creationId xmlns:a16="http://schemas.microsoft.com/office/drawing/2014/main" id="{A68D6C06-8106-2E44-89FB-10F71F207A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5776" y="712009"/>
            <a:ext cx="7345363" cy="5435568"/>
          </a:xfrm>
          <a:custGeom>
            <a:avLst/>
            <a:gdLst/>
            <a:ahLst/>
            <a:cxnLst/>
            <a:rect l="l" t="t" r="r" b="b"/>
            <a:pathLst>
              <a:path w="7345363" h="5761037">
                <a:moveTo>
                  <a:pt x="0" y="0"/>
                </a:moveTo>
                <a:lnTo>
                  <a:pt x="7345363" y="0"/>
                </a:lnTo>
                <a:lnTo>
                  <a:pt x="7345363" y="5761037"/>
                </a:lnTo>
                <a:lnTo>
                  <a:pt x="0" y="5761037"/>
                </a:lnTo>
                <a:close/>
              </a:path>
            </a:pathLst>
          </a:custGeom>
        </p:spPr>
      </p:pic>
    </p:spTree>
    <p:extLst>
      <p:ext uri="{BB962C8B-B14F-4D97-AF65-F5344CB8AC3E}">
        <p14:creationId xmlns:p14="http://schemas.microsoft.com/office/powerpoint/2010/main" val="16328351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6" name="Group 1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7" name="Freeform: Shape 1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Oval 1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2" name="Rectangle 2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28A00A08-E4E6-4184-B484-E0E034072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171" y="13882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6" name="Group 25">
            <a:extLst>
              <a:ext uri="{FF2B5EF4-FFF2-40B4-BE49-F238E27FC236}">
                <a16:creationId xmlns:a16="http://schemas.microsoft.com/office/drawing/2014/main" id="{0780E404-3121-4F33-AF2D-65F659A977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7675" y="288981"/>
            <a:ext cx="1262947" cy="1335600"/>
            <a:chOff x="2678417" y="2427951"/>
            <a:chExt cx="1262947" cy="1335600"/>
          </a:xfrm>
        </p:grpSpPr>
        <p:sp>
          <p:nvSpPr>
            <p:cNvPr id="27" name="Freeform: Shape 26">
              <a:extLst>
                <a:ext uri="{FF2B5EF4-FFF2-40B4-BE49-F238E27FC236}">
                  <a16:creationId xmlns:a16="http://schemas.microsoft.com/office/drawing/2014/main" id="{2339341D-8322-49F1-91DA-6D115CCAE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Oval 27">
              <a:extLst>
                <a:ext uri="{FF2B5EF4-FFF2-40B4-BE49-F238E27FC236}">
                  <a16:creationId xmlns:a16="http://schemas.microsoft.com/office/drawing/2014/main" id="{7EB9DB0E-3B0E-411A-9274-448D565CA4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DFA623AD-CCC0-2C09-7E18-F9BE25AEEC2C}"/>
              </a:ext>
            </a:extLst>
          </p:cNvPr>
          <p:cNvSpPr>
            <a:spLocks noGrp="1"/>
          </p:cNvSpPr>
          <p:nvPr>
            <p:ph type="title"/>
          </p:nvPr>
        </p:nvSpPr>
        <p:spPr>
          <a:xfrm>
            <a:off x="550864" y="549275"/>
            <a:ext cx="3565524" cy="3034657"/>
          </a:xfrm>
        </p:spPr>
        <p:txBody>
          <a:bodyPr vert="horz" wrap="square" lIns="0" tIns="0" rIns="0" bIns="0" rtlCol="0" anchor="b" anchorCtr="0">
            <a:normAutofit/>
          </a:bodyPr>
          <a:lstStyle/>
          <a:p>
            <a:endParaRPr lang="en-US" dirty="0"/>
          </a:p>
        </p:txBody>
      </p:sp>
      <p:grpSp>
        <p:nvGrpSpPr>
          <p:cNvPr id="30" name="Group 29">
            <a:extLst>
              <a:ext uri="{FF2B5EF4-FFF2-40B4-BE49-F238E27FC236}">
                <a16:creationId xmlns:a16="http://schemas.microsoft.com/office/drawing/2014/main" id="{4B158E9A-DBF4-4AA7-B6B7-8C8EB2FBDD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25249" y="5435090"/>
            <a:ext cx="762805" cy="734873"/>
            <a:chOff x="7950336" y="1300590"/>
            <a:chExt cx="762805" cy="734873"/>
          </a:xfrm>
        </p:grpSpPr>
        <p:sp>
          <p:nvSpPr>
            <p:cNvPr id="31" name="Freeform 5">
              <a:extLst>
                <a:ext uri="{FF2B5EF4-FFF2-40B4-BE49-F238E27FC236}">
                  <a16:creationId xmlns:a16="http://schemas.microsoft.com/office/drawing/2014/main" id="{6150ACFD-AEC6-42A3-A5A7-E7AD6B13E0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Freeform 6">
              <a:extLst>
                <a:ext uri="{FF2B5EF4-FFF2-40B4-BE49-F238E27FC236}">
                  <a16:creationId xmlns:a16="http://schemas.microsoft.com/office/drawing/2014/main" id="{DB4D1217-FEB1-4D2A-80F4-C227B66D72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Freeform 8">
              <a:extLst>
                <a:ext uri="{FF2B5EF4-FFF2-40B4-BE49-F238E27FC236}">
                  <a16:creationId xmlns:a16="http://schemas.microsoft.com/office/drawing/2014/main" id="{0BCA7138-22BA-4785-8B3D-9D45213E8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5" name="Content Placeholder 4">
            <a:extLst>
              <a:ext uri="{FF2B5EF4-FFF2-40B4-BE49-F238E27FC236}">
                <a16:creationId xmlns:a16="http://schemas.microsoft.com/office/drawing/2014/main" id="{A68D6C06-8106-2E44-89FB-10F71F207A8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295776" y="712009"/>
            <a:ext cx="7345363" cy="5435568"/>
          </a:xfrm>
          <a:custGeom>
            <a:avLst/>
            <a:gdLst/>
            <a:ahLst/>
            <a:cxnLst/>
            <a:rect l="l" t="t" r="r" b="b"/>
            <a:pathLst>
              <a:path w="7345363" h="5761037">
                <a:moveTo>
                  <a:pt x="0" y="0"/>
                </a:moveTo>
                <a:lnTo>
                  <a:pt x="7345363" y="0"/>
                </a:lnTo>
                <a:lnTo>
                  <a:pt x="7345363" y="5761037"/>
                </a:lnTo>
                <a:lnTo>
                  <a:pt x="0" y="5761037"/>
                </a:lnTo>
                <a:close/>
              </a:path>
            </a:pathLst>
          </a:custGeom>
        </p:spPr>
      </p:pic>
    </p:spTree>
    <p:extLst>
      <p:ext uri="{BB962C8B-B14F-4D97-AF65-F5344CB8AC3E}">
        <p14:creationId xmlns:p14="http://schemas.microsoft.com/office/powerpoint/2010/main" val="3724209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6" name="Group 1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7" name="Freeform: Shape 1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Oval 1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2" name="Rectangle 2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28A00A08-E4E6-4184-B484-E0E034072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171" y="13882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6" name="Group 25">
            <a:extLst>
              <a:ext uri="{FF2B5EF4-FFF2-40B4-BE49-F238E27FC236}">
                <a16:creationId xmlns:a16="http://schemas.microsoft.com/office/drawing/2014/main" id="{0780E404-3121-4F33-AF2D-65F659A977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7675" y="288981"/>
            <a:ext cx="1262947" cy="1335600"/>
            <a:chOff x="2678417" y="2427951"/>
            <a:chExt cx="1262947" cy="1335600"/>
          </a:xfrm>
        </p:grpSpPr>
        <p:sp>
          <p:nvSpPr>
            <p:cNvPr id="27" name="Freeform: Shape 26">
              <a:extLst>
                <a:ext uri="{FF2B5EF4-FFF2-40B4-BE49-F238E27FC236}">
                  <a16:creationId xmlns:a16="http://schemas.microsoft.com/office/drawing/2014/main" id="{2339341D-8322-49F1-91DA-6D115CCAE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Oval 27">
              <a:extLst>
                <a:ext uri="{FF2B5EF4-FFF2-40B4-BE49-F238E27FC236}">
                  <a16:creationId xmlns:a16="http://schemas.microsoft.com/office/drawing/2014/main" id="{7EB9DB0E-3B0E-411A-9274-448D565CA4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DFA623AD-CCC0-2C09-7E18-F9BE25AEEC2C}"/>
              </a:ext>
            </a:extLst>
          </p:cNvPr>
          <p:cNvSpPr>
            <a:spLocks noGrp="1"/>
          </p:cNvSpPr>
          <p:nvPr>
            <p:ph type="title"/>
          </p:nvPr>
        </p:nvSpPr>
        <p:spPr>
          <a:xfrm>
            <a:off x="550864" y="549275"/>
            <a:ext cx="3565524" cy="3034657"/>
          </a:xfrm>
        </p:spPr>
        <p:txBody>
          <a:bodyPr vert="horz" wrap="square" lIns="0" tIns="0" rIns="0" bIns="0" rtlCol="0" anchor="b" anchorCtr="0">
            <a:normAutofit/>
          </a:bodyPr>
          <a:lstStyle/>
          <a:p>
            <a:endParaRPr lang="en-US" dirty="0"/>
          </a:p>
        </p:txBody>
      </p:sp>
      <p:grpSp>
        <p:nvGrpSpPr>
          <p:cNvPr id="30" name="Group 29">
            <a:extLst>
              <a:ext uri="{FF2B5EF4-FFF2-40B4-BE49-F238E27FC236}">
                <a16:creationId xmlns:a16="http://schemas.microsoft.com/office/drawing/2014/main" id="{4B158E9A-DBF4-4AA7-B6B7-8C8EB2FBDD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25249" y="5435090"/>
            <a:ext cx="762805" cy="734873"/>
            <a:chOff x="7950336" y="1300590"/>
            <a:chExt cx="762805" cy="734873"/>
          </a:xfrm>
        </p:grpSpPr>
        <p:sp>
          <p:nvSpPr>
            <p:cNvPr id="31" name="Freeform 5">
              <a:extLst>
                <a:ext uri="{FF2B5EF4-FFF2-40B4-BE49-F238E27FC236}">
                  <a16:creationId xmlns:a16="http://schemas.microsoft.com/office/drawing/2014/main" id="{6150ACFD-AEC6-42A3-A5A7-E7AD6B13E0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Freeform 6">
              <a:extLst>
                <a:ext uri="{FF2B5EF4-FFF2-40B4-BE49-F238E27FC236}">
                  <a16:creationId xmlns:a16="http://schemas.microsoft.com/office/drawing/2014/main" id="{DB4D1217-FEB1-4D2A-80F4-C227B66D72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Freeform 8">
              <a:extLst>
                <a:ext uri="{FF2B5EF4-FFF2-40B4-BE49-F238E27FC236}">
                  <a16:creationId xmlns:a16="http://schemas.microsoft.com/office/drawing/2014/main" id="{0BCA7138-22BA-4785-8B3D-9D45213E8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5" name="Content Placeholder 4">
            <a:extLst>
              <a:ext uri="{FF2B5EF4-FFF2-40B4-BE49-F238E27FC236}">
                <a16:creationId xmlns:a16="http://schemas.microsoft.com/office/drawing/2014/main" id="{A68D6C06-8106-2E44-89FB-10F71F207A8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295776" y="712009"/>
            <a:ext cx="7345363" cy="5435568"/>
          </a:xfrm>
          <a:custGeom>
            <a:avLst/>
            <a:gdLst/>
            <a:ahLst/>
            <a:cxnLst/>
            <a:rect l="l" t="t" r="r" b="b"/>
            <a:pathLst>
              <a:path w="7345363" h="5761037">
                <a:moveTo>
                  <a:pt x="0" y="0"/>
                </a:moveTo>
                <a:lnTo>
                  <a:pt x="7345363" y="0"/>
                </a:lnTo>
                <a:lnTo>
                  <a:pt x="7345363" y="5761037"/>
                </a:lnTo>
                <a:lnTo>
                  <a:pt x="0" y="5761037"/>
                </a:lnTo>
                <a:close/>
              </a:path>
            </a:pathLst>
          </a:custGeom>
        </p:spPr>
      </p:pic>
    </p:spTree>
    <p:extLst>
      <p:ext uri="{BB962C8B-B14F-4D97-AF65-F5344CB8AC3E}">
        <p14:creationId xmlns:p14="http://schemas.microsoft.com/office/powerpoint/2010/main" val="2190335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6" name="Group 15">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7" name="Freeform: Shape 1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9" name="Oval 1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2" name="Rectangle 2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28A00A08-E4E6-4184-B484-E0E034072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171" y="13882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6" name="Group 25">
            <a:extLst>
              <a:ext uri="{FF2B5EF4-FFF2-40B4-BE49-F238E27FC236}">
                <a16:creationId xmlns:a16="http://schemas.microsoft.com/office/drawing/2014/main" id="{0780E404-3121-4F33-AF2D-65F659A977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7675" y="288981"/>
            <a:ext cx="1262947" cy="1335600"/>
            <a:chOff x="2678417" y="2427951"/>
            <a:chExt cx="1262947" cy="1335600"/>
          </a:xfrm>
        </p:grpSpPr>
        <p:sp>
          <p:nvSpPr>
            <p:cNvPr id="27" name="Freeform: Shape 26">
              <a:extLst>
                <a:ext uri="{FF2B5EF4-FFF2-40B4-BE49-F238E27FC236}">
                  <a16:creationId xmlns:a16="http://schemas.microsoft.com/office/drawing/2014/main" id="{2339341D-8322-49F1-91DA-6D115CCAE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Oval 27">
              <a:extLst>
                <a:ext uri="{FF2B5EF4-FFF2-40B4-BE49-F238E27FC236}">
                  <a16:creationId xmlns:a16="http://schemas.microsoft.com/office/drawing/2014/main" id="{7EB9DB0E-3B0E-411A-9274-448D565CA4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DFA623AD-CCC0-2C09-7E18-F9BE25AEEC2C}"/>
              </a:ext>
            </a:extLst>
          </p:cNvPr>
          <p:cNvSpPr>
            <a:spLocks noGrp="1"/>
          </p:cNvSpPr>
          <p:nvPr>
            <p:ph type="title"/>
          </p:nvPr>
        </p:nvSpPr>
        <p:spPr>
          <a:xfrm>
            <a:off x="550864" y="549275"/>
            <a:ext cx="3565524" cy="3034657"/>
          </a:xfrm>
        </p:spPr>
        <p:txBody>
          <a:bodyPr vert="horz" wrap="square" lIns="0" tIns="0" rIns="0" bIns="0" rtlCol="0" anchor="b" anchorCtr="0">
            <a:normAutofit/>
          </a:bodyPr>
          <a:lstStyle/>
          <a:p>
            <a:endParaRPr lang="en-US" dirty="0"/>
          </a:p>
        </p:txBody>
      </p:sp>
      <p:grpSp>
        <p:nvGrpSpPr>
          <p:cNvPr id="30" name="Group 29">
            <a:extLst>
              <a:ext uri="{FF2B5EF4-FFF2-40B4-BE49-F238E27FC236}">
                <a16:creationId xmlns:a16="http://schemas.microsoft.com/office/drawing/2014/main" id="{4B158E9A-DBF4-4AA7-B6B7-8C8EB2FBDD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25249" y="5435090"/>
            <a:ext cx="762805" cy="734873"/>
            <a:chOff x="7950336" y="1300590"/>
            <a:chExt cx="762805" cy="734873"/>
          </a:xfrm>
        </p:grpSpPr>
        <p:sp>
          <p:nvSpPr>
            <p:cNvPr id="31" name="Freeform 5">
              <a:extLst>
                <a:ext uri="{FF2B5EF4-FFF2-40B4-BE49-F238E27FC236}">
                  <a16:creationId xmlns:a16="http://schemas.microsoft.com/office/drawing/2014/main" id="{6150ACFD-AEC6-42A3-A5A7-E7AD6B13E0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Freeform 6">
              <a:extLst>
                <a:ext uri="{FF2B5EF4-FFF2-40B4-BE49-F238E27FC236}">
                  <a16:creationId xmlns:a16="http://schemas.microsoft.com/office/drawing/2014/main" id="{DB4D1217-FEB1-4D2A-80F4-C227B66D72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Freeform 8">
              <a:extLst>
                <a:ext uri="{FF2B5EF4-FFF2-40B4-BE49-F238E27FC236}">
                  <a16:creationId xmlns:a16="http://schemas.microsoft.com/office/drawing/2014/main" id="{0BCA7138-22BA-4785-8B3D-9D45213E8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5" name="Content Placeholder 4">
            <a:extLst>
              <a:ext uri="{FF2B5EF4-FFF2-40B4-BE49-F238E27FC236}">
                <a16:creationId xmlns:a16="http://schemas.microsoft.com/office/drawing/2014/main" id="{A68D6C06-8106-2E44-89FB-10F71F207A8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295776" y="712009"/>
            <a:ext cx="7345363" cy="5435568"/>
          </a:xfrm>
          <a:custGeom>
            <a:avLst/>
            <a:gdLst/>
            <a:ahLst/>
            <a:cxnLst/>
            <a:rect l="l" t="t" r="r" b="b"/>
            <a:pathLst>
              <a:path w="7345363" h="5761037">
                <a:moveTo>
                  <a:pt x="0" y="0"/>
                </a:moveTo>
                <a:lnTo>
                  <a:pt x="7345363" y="0"/>
                </a:lnTo>
                <a:lnTo>
                  <a:pt x="7345363" y="5761037"/>
                </a:lnTo>
                <a:lnTo>
                  <a:pt x="0" y="5761037"/>
                </a:lnTo>
                <a:close/>
              </a:path>
            </a:pathLst>
          </a:custGeom>
        </p:spPr>
      </p:pic>
    </p:spTree>
    <p:extLst>
      <p:ext uri="{BB962C8B-B14F-4D97-AF65-F5344CB8AC3E}">
        <p14:creationId xmlns:p14="http://schemas.microsoft.com/office/powerpoint/2010/main" val="3063463696"/>
      </p:ext>
    </p:extLst>
  </p:cSld>
  <p:clrMapOvr>
    <a:masterClrMapping/>
  </p:clrMapOvr>
</p:sld>
</file>

<file path=ppt/theme/theme1.xml><?xml version="1.0" encoding="utf-8"?>
<a:theme xmlns:a="http://schemas.openxmlformats.org/drawingml/2006/main" name="3DFloatVTI">
  <a:themeElements>
    <a:clrScheme name="AnalogousFromLightSeedLeftStep">
      <a:dk1>
        <a:srgbClr val="000000"/>
      </a:dk1>
      <a:lt1>
        <a:srgbClr val="FFFFFF"/>
      </a:lt1>
      <a:dk2>
        <a:srgbClr val="412437"/>
      </a:dk2>
      <a:lt2>
        <a:srgbClr val="E2E8E6"/>
      </a:lt2>
      <a:accent1>
        <a:srgbClr val="EE6E8F"/>
      </a:accent1>
      <a:accent2>
        <a:srgbClr val="EB4EB7"/>
      </a:accent2>
      <a:accent3>
        <a:srgbClr val="E36EEE"/>
      </a:accent3>
      <a:accent4>
        <a:srgbClr val="9C4EEB"/>
      </a:accent4>
      <a:accent5>
        <a:srgbClr val="786EEE"/>
      </a:accent5>
      <a:accent6>
        <a:srgbClr val="4E83EB"/>
      </a:accent6>
      <a:hlink>
        <a:srgbClr val="568F80"/>
      </a:hlink>
      <a:folHlink>
        <a:srgbClr val="7F7F7F"/>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docProps/app.xml><?xml version="1.0" encoding="utf-8"?>
<Properties xmlns="http://schemas.openxmlformats.org/officeDocument/2006/extended-properties" xmlns:vt="http://schemas.openxmlformats.org/officeDocument/2006/docPropsVTypes">
  <TotalTime>191</TotalTime>
  <Words>310</Words>
  <Application>Microsoft Office PowerPoint</Application>
  <PresentationFormat>Widescreen</PresentationFormat>
  <Paragraphs>25</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Arial</vt:lpstr>
      <vt:lpstr>Sitka Heading</vt:lpstr>
      <vt:lpstr>Source Sans Pro</vt:lpstr>
      <vt:lpstr>3DFloatVTI</vt:lpstr>
      <vt:lpstr>Most Streamed Songs of 2024 Project 3 </vt:lpstr>
      <vt:lpstr>Agenda</vt:lpstr>
      <vt:lpstr>Case Study- Ethics</vt:lpstr>
      <vt:lpstr>Case Study</vt:lpstr>
      <vt:lpstr>Case Study- Top Songs on Streaming Platforms in 2024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Bryson Desinor</dc:creator>
  <cp:lastModifiedBy>Bryson Desinor</cp:lastModifiedBy>
  <cp:revision>1</cp:revision>
  <dcterms:created xsi:type="dcterms:W3CDTF">2024-08-25T17:03:00Z</dcterms:created>
  <dcterms:modified xsi:type="dcterms:W3CDTF">2024-08-25T20:14:52Z</dcterms:modified>
</cp:coreProperties>
</file>

<file path=docProps/thumbnail.jpeg>
</file>